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067FF-73B9-4735-96B9-6360C52764E5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DF54-DE72-4374-BA72-67455EFCEE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60445-A18B-4C28-8606-D190F710839C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CFB6-A89C-4C3C-A675-30C44D60383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8F294-8EF9-46B3-85ED-55C8B41019A2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94B4E-7BA2-4353-ACFD-33644C6AAE3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4FA03-3C59-4766-9487-60677C347BB2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FCFB2-5699-4B0E-B4AF-37380940A3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F85DE-39A7-4671-A9A6-B6BC00F8BC15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0B541-7937-4F27-ACC9-CC198DB341E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C25B9-F26F-4B29-8A22-5382992553E2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8FAD9-5591-4BF9-8C1F-D010F84188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36424-1DC9-46DE-9857-67D066B2BFDC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B7409-DE90-4ABA-BA06-6A39AF4C3F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A112F-887B-48F3-99CC-236D8EB1D2C8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48A6F-D6C8-4709-AFFA-CB05A04281A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D91B7-955E-47D5-B7DE-BDDE0906F16F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DBC8B-ACD1-49CA-8842-8720708AE6F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8F02-6F1F-4CA6-B166-9F24A635B8EE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CB633-54C5-48B6-AA8C-C2BE6ADD246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9D426-7A3E-4CFF-BBA0-F0A8DA7B40E8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B7486-2046-4E29-8A35-AF0E8E5360D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DB41BC-9AA4-422E-AD5E-7303DBBA3C02}" type="datetimeFigureOut">
              <a:rPr lang="pl-PL"/>
              <a:pPr>
                <a:defRPr/>
              </a:pPr>
              <a:t>2017-11-28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9846AA-7125-4E86-9C25-CE0E43A09C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>
                <a:latin typeface="Comic Sans MS" pitchFamily="66" charset="0"/>
              </a:rPr>
              <a:t>Bezpieczeństwo w Internecie</a:t>
            </a:r>
            <a:br>
              <a:rPr lang="pl-PL" dirty="0" smtClean="0">
                <a:latin typeface="Comic Sans MS" pitchFamily="66" charset="0"/>
              </a:rPr>
            </a:br>
            <a:r>
              <a:rPr lang="pl-PL" dirty="0" err="1" smtClean="0">
                <a:latin typeface="Comic Sans MS" pitchFamily="66" charset="0"/>
              </a:rPr>
              <a:t>Cyberprzemoc</a:t>
            </a:r>
            <a:endParaRPr lang="pl-PL" dirty="0" smtClean="0">
              <a:latin typeface="Comic Sans MS" pitchFamily="66" charset="0"/>
            </a:endParaRPr>
          </a:p>
        </p:txBody>
      </p:sp>
      <p:sp>
        <p:nvSpPr>
          <p:cNvPr id="2051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smtClean="0">
              <a:solidFill>
                <a:schemeClr val="tx1"/>
              </a:solidFill>
              <a:latin typeface="Comic Sans MS" pitchFamily="66" charset="0"/>
            </a:endParaRPr>
          </a:p>
          <a:p>
            <a:pPr eaLnBrk="1" hangingPunct="1"/>
            <a:endParaRPr lang="pl-PL" smtClean="0">
              <a:solidFill>
                <a:schemeClr val="tx1"/>
              </a:solidFill>
              <a:latin typeface="Comic Sans MS" pitchFamily="66" charset="0"/>
            </a:endParaRPr>
          </a:p>
          <a:p>
            <a:pPr eaLnBrk="1" hangingPunct="1"/>
            <a:r>
              <a:rPr lang="pl-PL" smtClean="0">
                <a:solidFill>
                  <a:schemeClr val="tx1"/>
                </a:solidFill>
                <a:latin typeface="Comic Sans MS" pitchFamily="66" charset="0"/>
              </a:rPr>
              <a:t>Opracowanie: mgr Anna Grygny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50068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dirty="0" smtClean="0">
                <a:latin typeface="Comic Sans MS" pitchFamily="66" charset="0"/>
              </a:rPr>
              <a:t>     Poważne zagrożenia dla młodych internautów zazwyczaj kojarzone są                     z problemem pedofilii lub innymi formami działań dorosłych przeciwko dzieciom. Kwestie te niestety nie tracą na aktualności, jednak w ostatnim czasie równie poważnym zagrożeniem dla najmłodszych staje się przemoc rówieśnicza. Dzieje się tak,  ponieważ zarówno dzieci i młodzież mają większy dostęp do nowych mediów z coraz szerszą gamą możliwości. Problem ten określamy             w Polsce terminem </a:t>
            </a:r>
            <a:r>
              <a:rPr lang="pl-PL" dirty="0" err="1" smtClean="0">
                <a:latin typeface="Comic Sans MS" pitchFamily="66" charset="0"/>
              </a:rPr>
              <a:t>Cyberprzemocy</a:t>
            </a:r>
            <a:r>
              <a:rPr lang="pl-PL" dirty="0" smtClean="0">
                <a:latin typeface="Comic Sans MS" pitchFamily="66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Czym jest cyberprzemoc?</a:t>
            </a:r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smtClean="0">
                <a:latin typeface="Comic Sans MS" pitchFamily="66" charset="0"/>
              </a:rPr>
              <a:t>   </a:t>
            </a:r>
            <a:r>
              <a:rPr lang="pl-PL" sz="3600" smtClean="0">
                <a:latin typeface="Comic Sans MS" pitchFamily="66" charset="0"/>
              </a:rPr>
              <a:t>To inaczej przemoc z użyciem technologii informacyjnych                         i komunikacyjnych. Najczęściej terminu tego używa się                              w odniesieniu do przemocy rówieśniczej z użyciem telefonów komórkowych lub Internetu.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err="1" smtClean="0">
                <a:latin typeface="Comic Sans MS" pitchFamily="66" charset="0"/>
              </a:rPr>
              <a:t>Cyberprzemoc</a:t>
            </a:r>
            <a:r>
              <a:rPr lang="pl-PL" dirty="0" smtClean="0">
                <a:latin typeface="Comic Sans MS" pitchFamily="66" charset="0"/>
              </a:rPr>
              <a:t> przełom XX                i XXI wieku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W Polsce o problemie przemocy rówieśniczej                 z użyciem mediów elektronicznych zrobiło się głośno wraz z historią gdańskiej gimnazjalistki, która popełniła samobójstwo w efekcie przemocy doznanej ze strony rówieśników.                W historii ważną rolę odegrało nagranie kamerą w telefonie komórkowym aktu krzywdzenia dziewczyny.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Domniemywano, że groźba upublicznienia zarejestrowanego filmu przyczyniła się do tragicznego finału tej historii.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Formy agresji elektronicznej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obrażanie, poniżanie za pomocą komentarzy, postów, wiadomości e-mail lub </a:t>
            </a:r>
            <a:r>
              <a:rPr lang="pl-PL" altLang="pl-PL" dirty="0" err="1" smtClean="0">
                <a:latin typeface="Comic Sans MS" pitchFamily="66" charset="0"/>
              </a:rPr>
              <a:t>esemesów</a:t>
            </a:r>
            <a:r>
              <a:rPr lang="pl-PL" altLang="pl-PL" dirty="0" smtClean="0">
                <a:latin typeface="Comic Sans MS" pitchFamily="66" charset="0"/>
              </a:rPr>
              <a:t>,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publikowanie materiałów, np. zdjęć, filmów, które mają za zadanie skompromitować daną osobę,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podszywanie się, kradzież tożsamości,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wykluczenie, 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nękanie,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groźby itp.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Mowa nienawiści i hejting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altLang="pl-PL" b="1" dirty="0" err="1" smtClean="0">
                <a:latin typeface="Comic Sans MS" pitchFamily="66" charset="0"/>
              </a:rPr>
              <a:t>Hejtowanie</a:t>
            </a:r>
            <a:r>
              <a:rPr lang="pl-PL" altLang="pl-PL" dirty="0" smtClean="0">
                <a:latin typeface="Comic Sans MS" pitchFamily="66" charset="0"/>
              </a:rPr>
              <a:t> odnosi się przede wszystkim do wypowiedzi, które są złośliwe, agresywne i nie mają podłoża ideologicznego.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altLang="pl-PL" dirty="0" smtClean="0">
              <a:latin typeface="Comic Sans MS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altLang="pl-PL" b="1" dirty="0" smtClean="0">
                <a:latin typeface="Comic Sans MS" pitchFamily="66" charset="0"/>
              </a:rPr>
              <a:t>Mowa nienawiści </a:t>
            </a:r>
            <a:r>
              <a:rPr lang="pl-PL" altLang="pl-PL" dirty="0" smtClean="0">
                <a:latin typeface="Comic Sans MS" pitchFamily="66" charset="0"/>
              </a:rPr>
              <a:t>(wg Rady Europy) obejmuje wszelkie formy wypowiedzi, które szerzą, propagują czy usprawiedliwiają nienawiść rasową, ksenofobię, antysemityzm oraz inne formy nienawiści bazujące na nietolerancji, m.in. nietolerancję wyrażającą się w agresywnym nacjonalizmie i etnocentryzmie, dyskryminację i wrogość wobec mniejszości, imigrantów i ludzi o imigranckim pochodzeniu.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Cechy cyberprzemocy</a:t>
            </a:r>
          </a:p>
        </p:txBody>
      </p:sp>
      <p:pic>
        <p:nvPicPr>
          <p:cNvPr id="4" name="Picture 2" descr="laptop.png"/>
          <p:cNvPicPr>
            <a:picLocks noGrp="1" noChangeAspect="1"/>
          </p:cNvPicPr>
          <p:nvPr>
            <p:ph idx="1"/>
          </p:nvPr>
        </p:nvPicPr>
        <p:blipFill>
          <a:blip r:embed="rId2"/>
          <a:srcRect b="11095"/>
          <a:stretch>
            <a:fillRect/>
          </a:stretch>
        </p:blipFill>
        <p:spPr>
          <a:xfrm>
            <a:off x="661988" y="1600200"/>
            <a:ext cx="7820025" cy="4525963"/>
          </a:xfrm>
          <a:noFill/>
        </p:spPr>
      </p:pic>
      <p:sp>
        <p:nvSpPr>
          <p:cNvPr id="8196" name="Prostokąt 4"/>
          <p:cNvSpPr>
            <a:spLocks noChangeArrowheads="1"/>
          </p:cNvSpPr>
          <p:nvPr/>
        </p:nvSpPr>
        <p:spPr bwMode="auto">
          <a:xfrm>
            <a:off x="2286000" y="2219325"/>
            <a:ext cx="45720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Poczucie anonimowości sprawcy.</a:t>
            </a:r>
          </a:p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Różnorodność form.</a:t>
            </a:r>
          </a:p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Dostępność 24 godziny na dobę i 7 dni </a:t>
            </a:r>
            <a:br>
              <a:rPr lang="pl-PL" altLang="pl-PL">
                <a:latin typeface="Comic Sans MS" pitchFamily="66" charset="0"/>
              </a:rPr>
            </a:br>
            <a:r>
              <a:rPr lang="pl-PL" altLang="pl-PL">
                <a:latin typeface="Comic Sans MS" pitchFamily="66" charset="0"/>
              </a:rPr>
              <a:t>w tygodniu.</a:t>
            </a:r>
          </a:p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Nieograniczony zasięg.</a:t>
            </a:r>
          </a:p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Trwałość.</a:t>
            </a:r>
          </a:p>
          <a:p>
            <a:pPr marL="285750" indent="-285750">
              <a:lnSpc>
                <a:spcPct val="120000"/>
              </a:lnSpc>
              <a:buSzPct val="151000"/>
              <a:buFont typeface="Arial" charset="0"/>
              <a:buChar char="•"/>
            </a:pPr>
            <a:r>
              <a:rPr lang="pl-PL" altLang="pl-PL">
                <a:latin typeface="Comic Sans MS" pitchFamily="66" charset="0"/>
              </a:rPr>
              <a:t>Ograniczona kontrola.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Kim są ofiary cyberprzemocy?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Najczęstszymi ofiarami </a:t>
            </a:r>
            <a:r>
              <a:rPr lang="pl-PL" dirty="0" err="1" smtClean="0">
                <a:latin typeface="Comic Sans MS" pitchFamily="66" charset="0"/>
              </a:rPr>
              <a:t>cyberprzemocy</a:t>
            </a:r>
            <a:r>
              <a:rPr lang="pl-PL" dirty="0" smtClean="0">
                <a:latin typeface="Comic Sans MS" pitchFamily="66" charset="0"/>
              </a:rPr>
              <a:t> są koledzy lub koleżanki z klasy.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W niektórych przypadkach są to osoby </a:t>
            </a:r>
            <a:r>
              <a:rPr lang="pl-PL" dirty="0" err="1" smtClean="0">
                <a:latin typeface="Comic Sans MS" pitchFamily="66" charset="0"/>
              </a:rPr>
              <a:t>niekontaktowe</a:t>
            </a:r>
            <a:r>
              <a:rPr lang="pl-PL" dirty="0" smtClean="0">
                <a:latin typeface="Comic Sans MS" pitchFamily="66" charset="0"/>
              </a:rPr>
              <a:t>, często w takich sytuacjach – bezbronne. Jednak nie zawsze </a:t>
            </a:r>
            <a:r>
              <a:rPr lang="pl-PL" dirty="0" err="1" smtClean="0">
                <a:latin typeface="Comic Sans MS" pitchFamily="66" charset="0"/>
              </a:rPr>
              <a:t>cyberprzemoc</a:t>
            </a:r>
            <a:r>
              <a:rPr lang="pl-PL" dirty="0" smtClean="0">
                <a:latin typeface="Comic Sans MS" pitchFamily="66" charset="0"/>
              </a:rPr>
              <a:t> jest przejawem agresji czy nawet doprowadzenia do celowego ośmieszenia. Często powstaje na skutek żartu.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Sprawcy cyberprzemocy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488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4300" dirty="0" smtClean="0"/>
              <a:t>    </a:t>
            </a:r>
            <a:r>
              <a:rPr lang="pl-PL" sz="4300" dirty="0" smtClean="0">
                <a:latin typeface="Comic Sans MS" pitchFamily="66" charset="0"/>
              </a:rPr>
              <a:t>Przeprowadzone badania oraz dane policji wskazują, iż sprawca </a:t>
            </a:r>
            <a:r>
              <a:rPr lang="pl-PL" sz="4300" dirty="0" err="1" smtClean="0">
                <a:latin typeface="Comic Sans MS" pitchFamily="66" charset="0"/>
              </a:rPr>
              <a:t>cyberprzemocy</a:t>
            </a:r>
            <a:r>
              <a:rPr lang="pl-PL" sz="4300" dirty="0" smtClean="0">
                <a:latin typeface="Comic Sans MS" pitchFamily="66" charset="0"/>
              </a:rPr>
              <a:t> pochodzi zazwyczaj ze środowiska szkolnego lub bliższego otoczenia ofiary. Najczęściej sprawcy działają pod wpływem impulsu, nie zawsze chcąc celowo ośmieszyć daną osobę. Dzieci i młodzież często podejmują działania określane mianem </a:t>
            </a:r>
            <a:r>
              <a:rPr lang="pl-PL" sz="4300" dirty="0" err="1" smtClean="0">
                <a:latin typeface="Comic Sans MS" pitchFamily="66" charset="0"/>
              </a:rPr>
              <a:t>cyberprzemocy</a:t>
            </a:r>
            <a:r>
              <a:rPr lang="pl-PL" sz="4300" dirty="0" smtClean="0">
                <a:latin typeface="Comic Sans MS" pitchFamily="66" charset="0"/>
              </a:rPr>
              <a:t> nie mając świadomości możliwych konsekwencji.</a:t>
            </a:r>
            <a:r>
              <a:rPr lang="pl-PL" dirty="0" smtClean="0">
                <a:latin typeface="Comic Sans MS" pitchFamily="66" charset="0"/>
              </a:rPr>
              <a:t/>
            </a:r>
            <a:br>
              <a:rPr lang="pl-PL" dirty="0" smtClean="0">
                <a:latin typeface="Comic Sans MS" pitchFamily="66" charset="0"/>
              </a:rPr>
            </a:br>
            <a:endParaRPr lang="pl-PL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Przyczyny cyberprzemocy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Skłonność do prowokowania innych osób 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Przekraczanie granic zasad moralnych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Niski poziom empatii w relacjach                     z innymi osobami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Niezdolność przyjmowania perspektywy innych osób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Brak refleksji nad własnym zachowaniem 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Chęć zaimponowania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Skutki cyberprzemocy</a:t>
            </a:r>
          </a:p>
        </p:txBody>
      </p:sp>
      <p:sp>
        <p:nvSpPr>
          <p:cNvPr id="1229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smtClean="0">
                <a:latin typeface="Comic Sans MS" pitchFamily="66" charset="0"/>
              </a:rPr>
              <a:t>    Cyberprzemoc często ma swoje źródło w przemocy rówieśniczej, względem osoby wyróżniającej się na tle całej grupy w sposób pozytywny lub też negatywny. - Dziecko prześladowane przez rówieśników jest osamotnione, czuje rozpacz, izoluje się od innych. Emocje dziecka mogą być źródłem myśli i prób samobójczych.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Ochrona przed cyberprzemocą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50"/>
          </a:xfrm>
        </p:spPr>
        <p:txBody>
          <a:bodyPr rtlCol="0">
            <a:normAutofit fontScale="92500" lnSpcReduction="20000"/>
          </a:bodyPr>
          <a:lstStyle/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rozmowy z dzieckiem o wszystkim, co je martwi,</a:t>
            </a:r>
          </a:p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zwracanie uwagi, gdy dziecko sprawia wrażenie smutnego lub zakłopotanego,</a:t>
            </a:r>
          </a:p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zapoznanie się z technologiami używanymi przez dzieci,</a:t>
            </a:r>
          </a:p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pobudzanie dziecka do odpowiedzialności za swoje czyny,</a:t>
            </a:r>
          </a:p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przekonanie dziecka do pokazania wiadomości lub e-maili  o obraźliwej treści, </a:t>
            </a:r>
          </a:p>
          <a:p>
            <a:pPr marL="285750" indent="-285750"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przekonanie dziecka, aby nie wchodziło               w dyskusję z atakującymi je osobami.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Jak reagować?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357813"/>
          </a:xfrm>
        </p:spPr>
        <p:txBody>
          <a:bodyPr rtlCol="0">
            <a:normAutofit fontScale="70000" lnSpcReduction="20000"/>
          </a:bodyPr>
          <a:lstStyle/>
          <a:p>
            <a:pPr eaLnBrk="1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b="1" dirty="0" smtClean="0"/>
              <a:t>      </a:t>
            </a:r>
            <a:r>
              <a:rPr lang="pl-PL" b="1" dirty="0" smtClean="0">
                <a:latin typeface="Comic Sans MS" pitchFamily="66" charset="0"/>
              </a:rPr>
              <a:t>Jeśli wiesz o tym, że dziecko doświadcza </a:t>
            </a:r>
            <a:r>
              <a:rPr lang="pl-PL" b="1" dirty="0" err="1" smtClean="0">
                <a:latin typeface="Comic Sans MS" pitchFamily="66" charset="0"/>
              </a:rPr>
              <a:t>cyberprzemocy</a:t>
            </a:r>
            <a:r>
              <a:rPr lang="pl-PL" b="1" dirty="0" smtClean="0">
                <a:latin typeface="Comic Sans MS" pitchFamily="66" charset="0"/>
              </a:rPr>
              <a:t>:</a:t>
            </a:r>
            <a:endParaRPr lang="pl-PL" dirty="0" smtClean="0">
              <a:latin typeface="Comic Sans MS" pitchFamily="66" charset="0"/>
            </a:endParaRP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b="1" dirty="0" smtClean="0">
                <a:latin typeface="Comic Sans MS" pitchFamily="66" charset="0"/>
              </a:rPr>
              <a:t>zachęć go do rozmowy</a:t>
            </a:r>
            <a:r>
              <a:rPr lang="pl-PL" dirty="0" smtClean="0">
                <a:latin typeface="Comic Sans MS" pitchFamily="66" charset="0"/>
              </a:rPr>
              <a:t> - zaproponuj, że razem poszukacie rozwiązania tej sytuacji i zapewnij, że może liczyć na Twoje wsparcie - z Twoją pomocą będzie mu łatwiej poradzić sobie z tym, co się stało;</a:t>
            </a: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b="1" dirty="0" smtClean="0">
                <a:latin typeface="Comic Sans MS" pitchFamily="66" charset="0"/>
              </a:rPr>
              <a:t>wysłuchaj</a:t>
            </a:r>
            <a:r>
              <a:rPr lang="pl-PL" dirty="0" smtClean="0">
                <a:latin typeface="Comic Sans MS" pitchFamily="66" charset="0"/>
              </a:rPr>
              <a:t> dziecka i postaraj się podążać za jego potrzebami</a:t>
            </a:r>
            <a:r>
              <a:rPr lang="pl-PL" b="1" dirty="0" smtClean="0">
                <a:latin typeface="Comic Sans MS" pitchFamily="66" charset="0"/>
              </a:rPr>
              <a:t>;</a:t>
            </a:r>
            <a:endParaRPr lang="pl-PL" dirty="0" smtClean="0">
              <a:latin typeface="Comic Sans MS" pitchFamily="66" charset="0"/>
            </a:endParaRP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b="1" dirty="0" smtClean="0">
                <a:latin typeface="Comic Sans MS" pitchFamily="66" charset="0"/>
              </a:rPr>
              <a:t>zapewnij mu bezpieczeństwo</a:t>
            </a:r>
            <a:r>
              <a:rPr lang="pl-PL" dirty="0" smtClean="0">
                <a:latin typeface="Comic Sans MS" pitchFamily="66" charset="0"/>
              </a:rPr>
              <a:t>;</a:t>
            </a: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b="1" dirty="0" smtClean="0">
                <a:latin typeface="Comic Sans MS" pitchFamily="66" charset="0"/>
              </a:rPr>
              <a:t>nie konfrontuj ofiary i sprawcy</a:t>
            </a:r>
            <a:r>
              <a:rPr lang="pl-PL" dirty="0" smtClean="0">
                <a:latin typeface="Comic Sans MS" pitchFamily="66" charset="0"/>
              </a:rPr>
              <a:t> </a:t>
            </a:r>
            <a:r>
              <a:rPr lang="pl-PL" dirty="0" err="1" smtClean="0">
                <a:latin typeface="Comic Sans MS" pitchFamily="66" charset="0"/>
              </a:rPr>
              <a:t>cyberprzemocy</a:t>
            </a:r>
            <a:r>
              <a:rPr lang="pl-PL" dirty="0" smtClean="0">
                <a:latin typeface="Comic Sans MS" pitchFamily="66" charset="0"/>
              </a:rPr>
              <a:t>, ponowne spotkanie z osobą, która skrzywdziła dziecko, może być dla niego dodatkowym obciążeniem i stresującą sytuacją;</a:t>
            </a: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b="1" dirty="0" smtClean="0">
                <a:latin typeface="Comic Sans MS" pitchFamily="66" charset="0"/>
              </a:rPr>
              <a:t>pomóż mu zachować wszystkie dowody</a:t>
            </a:r>
            <a:r>
              <a:rPr lang="pl-PL" dirty="0" smtClean="0">
                <a:latin typeface="Comic Sans MS" pitchFamily="66" charset="0"/>
              </a:rPr>
              <a:t> </a:t>
            </a:r>
            <a:r>
              <a:rPr lang="pl-PL" dirty="0" err="1" smtClean="0">
                <a:latin typeface="Comic Sans MS" pitchFamily="66" charset="0"/>
              </a:rPr>
              <a:t>cyberprzemocy</a:t>
            </a:r>
            <a:r>
              <a:rPr lang="pl-PL" dirty="0" smtClean="0">
                <a:latin typeface="Comic Sans MS" pitchFamily="66" charset="0"/>
              </a:rPr>
              <a:t> - nie kasujcie </a:t>
            </a:r>
            <a:r>
              <a:rPr lang="pl-PL" dirty="0" err="1" smtClean="0">
                <a:latin typeface="Comic Sans MS" pitchFamily="66" charset="0"/>
              </a:rPr>
              <a:t>smsów</a:t>
            </a:r>
            <a:r>
              <a:rPr lang="pl-PL" dirty="0" smtClean="0">
                <a:latin typeface="Comic Sans MS" pitchFamily="66" charset="0"/>
              </a:rPr>
              <a:t>, e-maili, rozmów na czatach lub komunikatorach;</a:t>
            </a:r>
          </a:p>
          <a:p>
            <a:pPr eaLnBrk="1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latin typeface="Comic Sans MS" pitchFamily="66" charset="0"/>
              </a:rPr>
              <a:t>jeśli ktoś dokucza dziecku na jakiejś stronie WWW, </a:t>
            </a:r>
            <a:r>
              <a:rPr lang="pl-PL" b="1" dirty="0" smtClean="0">
                <a:latin typeface="Comic Sans MS" pitchFamily="66" charset="0"/>
              </a:rPr>
              <a:t>zrób jej zrzut ekranu</a:t>
            </a:r>
            <a:endParaRPr lang="pl-PL" dirty="0" smtClean="0">
              <a:latin typeface="Comic Sans MS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smtClean="0">
                <a:latin typeface="Comic Sans MS" pitchFamily="66" charset="0"/>
              </a:rPr>
              <a:t>Agresja elektroniczna a prawo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lnSpc>
                <a:spcPct val="13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altLang="pl-PL" dirty="0" smtClean="0">
                <a:latin typeface="Comic Sans MS" pitchFamily="66" charset="0"/>
              </a:rPr>
              <a:t>     Polskie prawo odnosi się do różnych form agresji elektronicznej: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nękania (</a:t>
            </a:r>
            <a:r>
              <a:rPr lang="pl-PL" altLang="pl-PL" dirty="0" err="1" smtClean="0">
                <a:latin typeface="Comic Sans MS" pitchFamily="66" charset="0"/>
              </a:rPr>
              <a:t>stalkingu</a:t>
            </a:r>
            <a:r>
              <a:rPr lang="pl-PL" altLang="pl-PL" dirty="0" smtClean="0">
                <a:latin typeface="Comic Sans MS" pitchFamily="66" charset="0"/>
              </a:rPr>
              <a:t>): art.190a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podszywania się: </a:t>
            </a:r>
            <a:r>
              <a:rPr lang="pl-PL" altLang="pl-PL" dirty="0" err="1" smtClean="0">
                <a:latin typeface="Comic Sans MS" pitchFamily="66" charset="0"/>
              </a:rPr>
              <a:t>art</a:t>
            </a:r>
            <a:r>
              <a:rPr lang="pl-PL" altLang="pl-PL" dirty="0" smtClean="0">
                <a:latin typeface="Comic Sans MS" pitchFamily="66" charset="0"/>
              </a:rPr>
              <a:t> 190a § 2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mowy nienawiści: art. 256 i 257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znieważenia osoby: art. 216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zniesławienia: art. 212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gróźb karalnych: art. 190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,​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pl-PL" altLang="pl-PL" dirty="0" smtClean="0">
                <a:latin typeface="Comic Sans MS" pitchFamily="66" charset="0"/>
              </a:rPr>
              <a:t>agresji technicznej: art. 287 </a:t>
            </a:r>
            <a:r>
              <a:rPr lang="pl-PL" altLang="pl-PL" i="1" dirty="0" smtClean="0">
                <a:latin typeface="Comic Sans MS" pitchFamily="66" charset="0"/>
              </a:rPr>
              <a:t>Kodeksu karnego</a:t>
            </a:r>
            <a:r>
              <a:rPr lang="pl-PL" altLang="pl-PL" dirty="0" smtClean="0">
                <a:latin typeface="Comic Sans MS" pitchFamily="66" charset="0"/>
              </a:rPr>
              <a:t>.​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611</Words>
  <Application>Microsoft Office PowerPoint</Application>
  <PresentationFormat>Pokaz na ekranie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Bezpieczeństwo w Internecie Cyberprzemoc</vt:lpstr>
      <vt:lpstr>Slajd 2</vt:lpstr>
      <vt:lpstr>Czym jest cyberprzemoc?</vt:lpstr>
      <vt:lpstr>Cyberprzemoc przełom XX                i XXI wieku</vt:lpstr>
      <vt:lpstr>Formy agresji elektronicznej </vt:lpstr>
      <vt:lpstr>Mowa nienawiści i hejting</vt:lpstr>
      <vt:lpstr>Cechy cyberprzemocy</vt:lpstr>
      <vt:lpstr>Kim są ofiary cyberprzemocy?</vt:lpstr>
      <vt:lpstr>Sprawcy cyberprzemocy</vt:lpstr>
      <vt:lpstr>Przyczyny cyberprzemocy</vt:lpstr>
      <vt:lpstr>Skutki cyberprzemocy</vt:lpstr>
      <vt:lpstr>Ochrona przed cyberprzemocą</vt:lpstr>
      <vt:lpstr>Jak reagować?</vt:lpstr>
      <vt:lpstr>Agresja elektroniczna a prawo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Bezpieczeństwo w Internecie Cyberprzemoc</dc:title>
  <dc:creator>Dell</dc:creator>
  <cp:lastModifiedBy>Stokrotka</cp:lastModifiedBy>
  <cp:revision>9</cp:revision>
  <dcterms:created xsi:type="dcterms:W3CDTF">2017-11-18T19:55:32Z</dcterms:created>
  <dcterms:modified xsi:type="dcterms:W3CDTF">2017-11-28T21:09:35Z</dcterms:modified>
</cp:coreProperties>
</file>